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96" r:id="rId3"/>
    <p:sldId id="273" r:id="rId4"/>
    <p:sldId id="277" r:id="rId5"/>
    <p:sldId id="262" r:id="rId6"/>
    <p:sldId id="281" r:id="rId7"/>
    <p:sldId id="272" r:id="rId8"/>
    <p:sldId id="300" r:id="rId9"/>
    <p:sldId id="295" r:id="rId10"/>
    <p:sldId id="274" r:id="rId11"/>
    <p:sldId id="297" r:id="rId12"/>
    <p:sldId id="299" r:id="rId13"/>
    <p:sldId id="279"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D8B"/>
    <a:srgbClr val="8C0855"/>
    <a:srgbClr val="874C93"/>
    <a:srgbClr val="30A4DC"/>
    <a:srgbClr val="5EBE3C"/>
    <a:srgbClr val="0083BD"/>
    <a:srgbClr val="A2D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2" autoAdjust="0"/>
    <p:restoredTop sz="94660"/>
  </p:normalViewPr>
  <p:slideViewPr>
    <p:cSldViewPr snapToGrid="0">
      <p:cViewPr varScale="1">
        <p:scale>
          <a:sx n="62" d="100"/>
          <a:sy n="62" d="100"/>
        </p:scale>
        <p:origin x="936"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FE26-F967-422D-B801-4ECB0AC0F350}"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9921D-1BBE-48DE-9FEC-57B5425165D9}" type="slidenum">
              <a:rPr lang="en-GB" smtClean="0"/>
              <a:t>‹#›</a:t>
            </a:fld>
            <a:endParaRPr lang="en-GB"/>
          </a:p>
        </p:txBody>
      </p:sp>
    </p:spTree>
    <p:extLst>
      <p:ext uri="{BB962C8B-B14F-4D97-AF65-F5344CB8AC3E}">
        <p14:creationId xmlns:p14="http://schemas.microsoft.com/office/powerpoint/2010/main" val="292199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next slide – question for you all – please post your answers in the chat.</a:t>
            </a:r>
          </a:p>
          <a:p>
            <a:endParaRPr lang="en-GB" dirty="0"/>
          </a:p>
          <a:p>
            <a:r>
              <a:rPr lang="en-GB" dirty="0"/>
              <a:t>How much do you think is spent by the CCGs and Sefton Council Adult and Social Care on caring for the people of Sefton each year?</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a:t>
            </a:fld>
            <a:endParaRPr lang="en-GB"/>
          </a:p>
        </p:txBody>
      </p:sp>
    </p:spTree>
    <p:extLst>
      <p:ext uri="{BB962C8B-B14F-4D97-AF65-F5344CB8AC3E}">
        <p14:creationId xmlns:p14="http://schemas.microsoft.com/office/powerpoint/2010/main" val="38150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EMPHASISE HOW CURRENT WORK BUILDS ON WHAT HAS ALREADY BEEN DONE WITH PEOPLE OF SEFTON TO IDENTITY WHAT THEY NEED AND WANT FROM HEALTH AND CARE SERVICES</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10</a:t>
            </a:fld>
            <a:endParaRPr lang="en-GB"/>
          </a:p>
        </p:txBody>
      </p:sp>
    </p:spTree>
    <p:extLst>
      <p:ext uri="{BB962C8B-B14F-4D97-AF65-F5344CB8AC3E}">
        <p14:creationId xmlns:p14="http://schemas.microsoft.com/office/powerpoint/2010/main" val="23455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85750" indent="-285750">
              <a:buFont typeface="Arial" panose="020B0604020202020204" pitchFamily="34" charset="0"/>
              <a:buChar char="•"/>
            </a:pPr>
            <a:r>
              <a:rPr lang="en-GB" sz="1200" dirty="0"/>
              <a:t>To keep working  on developing a Sefton Integrated Care Partnership quickly so we are ready for when the bill is law in April 2022. </a:t>
            </a:r>
            <a:r>
              <a:rPr lang="en-GB" dirty="0"/>
              <a:t>This will </a:t>
            </a:r>
            <a:r>
              <a:rPr lang="en-GB" sz="1200" dirty="0"/>
              <a:t>enable us to show that we are ready and we know what we are going to do so that the government feel able to trust us with extra money and responsibility.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use information we find from engaging with communities and through looking at our health and care data to involve communities and their information in how we manage the health of the borough</a:t>
            </a:r>
            <a:endParaRPr lang="en-GB" sz="1200" dirty="0"/>
          </a:p>
          <a:p>
            <a:pPr marL="285750" indent="-285750">
              <a:buFont typeface="Arial" panose="020B0604020202020204" pitchFamily="34" charset="0"/>
              <a:buChar char="•"/>
            </a:pPr>
            <a:endParaRPr lang="en-GB" sz="300" dirty="0"/>
          </a:p>
          <a:p>
            <a:pPr marL="285750" indent="-285750">
              <a:buFont typeface="Arial" panose="020B0604020202020204" pitchFamily="34" charset="0"/>
              <a:buChar char="•"/>
            </a:pPr>
            <a:endParaRPr lang="en-GB" sz="1200" dirty="0"/>
          </a:p>
          <a:p>
            <a:endParaRPr lang="en-GB" sz="300" dirty="0"/>
          </a:p>
          <a:p>
            <a:endParaRPr lang="en-GB" sz="300" dirty="0"/>
          </a:p>
          <a:p>
            <a:pPr marL="285750" indent="-285750">
              <a:buFont typeface="Arial" panose="020B0604020202020204" pitchFamily="34" charset="0"/>
              <a:buChar char="•"/>
            </a:pPr>
            <a:r>
              <a:rPr lang="en-GB" sz="1200" dirty="0"/>
              <a:t>Work together to create a culture, principles and a plan plan for Sefton that delivers on the H&amp;WB Strategy and Sefton2gether and start testing this plan out</a:t>
            </a:r>
          </a:p>
          <a:p>
            <a:r>
              <a:rPr lang="en-GB" sz="300" dirty="0"/>
              <a:t> </a:t>
            </a:r>
          </a:p>
          <a:p>
            <a:endParaRPr lang="en-GB" sz="3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In terms of people’s health,, our priority is to h</a:t>
            </a:r>
            <a:r>
              <a:rPr lang="en-GB" sz="1200" dirty="0"/>
              <a:t>elp people as early as possible or by giving them to tools to help prevent ill health </a:t>
            </a:r>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11</a:t>
            </a:fld>
            <a:endParaRPr lang="en-GB"/>
          </a:p>
        </p:txBody>
      </p:sp>
    </p:spTree>
    <p:extLst>
      <p:ext uri="{BB962C8B-B14F-4D97-AF65-F5344CB8AC3E}">
        <p14:creationId xmlns:p14="http://schemas.microsoft.com/office/powerpoint/2010/main" val="337630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 Home Forum – During COVID a group of people from hospitals, District Nurses, GPs, all different people from across the council and CCG, met every day and saw what was happening in care homes and thought about who we could help, then whoever was best did the thing that would help the most. We didn’t think about the rules of who has a contract to do it, or whether their boss had asked it was just doing the right thing and we changed loads helping roll out vaccinations really quickly, making sure they all had enough PPE, helping them find more staff, to get the right medication, getting visitors back in safely. This has led to a commitment to keep working together like this to get the best offer for people who live in Care Homes</a:t>
            </a:r>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12</a:t>
            </a:fld>
            <a:endParaRPr lang="en-GB"/>
          </a:p>
        </p:txBody>
      </p:sp>
    </p:spTree>
    <p:extLst>
      <p:ext uri="{BB962C8B-B14F-4D97-AF65-F5344CB8AC3E}">
        <p14:creationId xmlns:p14="http://schemas.microsoft.com/office/powerpoint/2010/main" val="217555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second a poll will appear on your screen, it will also be available in the chat box for you to select what best matches your view</a:t>
            </a:r>
          </a:p>
        </p:txBody>
      </p:sp>
      <p:sp>
        <p:nvSpPr>
          <p:cNvPr id="4" name="Slide Number Placeholder 3"/>
          <p:cNvSpPr>
            <a:spLocks noGrp="1"/>
          </p:cNvSpPr>
          <p:nvPr>
            <p:ph type="sldNum" sz="quarter" idx="5"/>
          </p:nvPr>
        </p:nvSpPr>
        <p:spPr/>
        <p:txBody>
          <a:bodyPr/>
          <a:lstStyle/>
          <a:p>
            <a:fld id="{C869921D-1BBE-48DE-9FEC-57B5425165D9}" type="slidenum">
              <a:rPr lang="en-GB" smtClean="0"/>
              <a:t>13</a:t>
            </a:fld>
            <a:endParaRPr lang="en-GB"/>
          </a:p>
        </p:txBody>
      </p:sp>
    </p:spTree>
    <p:extLst>
      <p:ext uri="{BB962C8B-B14F-4D97-AF65-F5344CB8AC3E}">
        <p14:creationId xmlns:p14="http://schemas.microsoft.com/office/powerpoint/2010/main" val="348618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14</a:t>
            </a:fld>
            <a:endParaRPr lang="en-GB"/>
          </a:p>
        </p:txBody>
      </p:sp>
    </p:spTree>
    <p:extLst>
      <p:ext uri="{BB962C8B-B14F-4D97-AF65-F5344CB8AC3E}">
        <p14:creationId xmlns:p14="http://schemas.microsoft.com/office/powerpoint/2010/main" val="373035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the CCGs in Sefton and Adult and Children's Social care spend £748 million pounds.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double the net spent on transfers of Liverpool and Everton football clubs combined over the last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Really demonstrates the need in Sefton but also the opportunity we have to try and make a big difference.</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2</a:t>
            </a:fld>
            <a:endParaRPr lang="en-GB"/>
          </a:p>
        </p:txBody>
      </p:sp>
    </p:spTree>
    <p:extLst>
      <p:ext uri="{BB962C8B-B14F-4D97-AF65-F5344CB8AC3E}">
        <p14:creationId xmlns:p14="http://schemas.microsoft.com/office/powerpoint/2010/main" val="26538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idea that's been around for a long time, it would make things easier for the person who needs Care and Support, if they only have to tell their story once, it doesn’t matter which door they go through they will  get everything they need. It stops things being done twice and costs less money if its done in the simplest and most straightforward way with everyone working together to do the best they can for the person in front of them. </a:t>
            </a:r>
          </a:p>
          <a:p>
            <a:endParaRPr lang="en-GB" dirty="0"/>
          </a:p>
          <a:p>
            <a:r>
              <a:rPr lang="en-GB" dirty="0"/>
              <a:t>The Health &amp; Care Bill currently going through Parliament will support this long term aim with changes and legislation to support integration of health and care services.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3</a:t>
            </a:fld>
            <a:endParaRPr lang="en-GB"/>
          </a:p>
        </p:txBody>
      </p:sp>
    </p:spTree>
    <p:extLst>
      <p:ext uri="{BB962C8B-B14F-4D97-AF65-F5344CB8AC3E}">
        <p14:creationId xmlns:p14="http://schemas.microsoft.com/office/powerpoint/2010/main" val="111545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that integration will look – with England split into Integrated Care Systems – ours being Cheshire and Merseyside Health and Care Partnership, which contains:</a:t>
            </a:r>
          </a:p>
          <a:p>
            <a:endParaRPr lang="en-GB" dirty="0"/>
          </a:p>
          <a:p>
            <a:endParaRPr lang="en-GB" dirty="0"/>
          </a:p>
          <a:p>
            <a:r>
              <a:rPr lang="en-GB" dirty="0"/>
              <a:t>Place based partnerships – everyone that works in Sefton for the NHS or Social Care </a:t>
            </a:r>
          </a:p>
          <a:p>
            <a:endParaRPr lang="en-GB" dirty="0"/>
          </a:p>
          <a:p>
            <a:r>
              <a:rPr lang="en-GB" dirty="0"/>
              <a:t>Integrated Care Board – Will decide on things which stay just in the NHS for Cheshire and Merseyside, </a:t>
            </a:r>
          </a:p>
          <a:p>
            <a:r>
              <a:rPr lang="en-GB" dirty="0"/>
              <a:t> </a:t>
            </a:r>
          </a:p>
          <a:p>
            <a:r>
              <a:rPr lang="en-GB" dirty="0"/>
              <a:t>Integrated Care Partnership will organise things and work with the </a:t>
            </a:r>
            <a:r>
              <a:rPr lang="en-GB" dirty="0" err="1"/>
              <a:t>palce</a:t>
            </a:r>
            <a:r>
              <a:rPr lang="en-GB" dirty="0"/>
              <a:t> based </a:t>
            </a:r>
            <a:r>
              <a:rPr lang="en-GB" dirty="0" err="1"/>
              <a:t>parttnserhisp</a:t>
            </a:r>
            <a:r>
              <a:rPr lang="en-GB" dirty="0"/>
              <a:t> to try and get the best offer for Sefton as one 9 places in Cheshire and Merseyside </a:t>
            </a:r>
          </a:p>
          <a:p>
            <a:endParaRPr lang="en-GB" dirty="0"/>
          </a:p>
          <a:p>
            <a:r>
              <a:rPr lang="en-GB" dirty="0"/>
              <a:t>Provider Collaboratives – NHS trusts working together on big footprint around things they do well. Like Specialist Mental Health, this is still not fully decided.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4</a:t>
            </a:fld>
            <a:endParaRPr lang="en-GB"/>
          </a:p>
        </p:txBody>
      </p:sp>
    </p:spTree>
    <p:extLst>
      <p:ext uri="{BB962C8B-B14F-4D97-AF65-F5344CB8AC3E}">
        <p14:creationId xmlns:p14="http://schemas.microsoft.com/office/powerpoint/2010/main" val="375154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68086"/>
          </a:xfrm>
        </p:spPr>
        <p:txBody>
          <a:bodyPr/>
          <a:lstStyle/>
          <a:p>
            <a:r>
              <a:rPr lang="en-GB" dirty="0"/>
              <a:t>A Place based partnership of locally you might hear it called the Sefton Integrated Care Partnership (ICP) is a collaboration of planners and providers across health, local authority and the wider community, who take collective responsibility for improving the health and wellbeing of residents within a place, the place of Sefton. </a:t>
            </a:r>
          </a:p>
          <a:p>
            <a:endParaRPr lang="en-GB" dirty="0"/>
          </a:p>
          <a:p>
            <a:r>
              <a:rPr lang="en-GB" dirty="0"/>
              <a:t>All age service provision at place level, working together to simplify and modernise care and implement service models which deliver improved outcomes</a:t>
            </a:r>
          </a:p>
          <a:p>
            <a:endParaRPr lang="en-GB" dirty="0"/>
          </a:p>
          <a:p>
            <a:r>
              <a:rPr lang="en-GB" dirty="0"/>
              <a:t>Public health and wider community development</a:t>
            </a:r>
          </a:p>
          <a:p>
            <a:endParaRPr lang="en-GB" dirty="0"/>
          </a:p>
          <a:p>
            <a:r>
              <a:rPr lang="en-GB" dirty="0"/>
              <a:t>Community-based wellbeing support, including social prescribing activities, VCFSE provision and local access to green spaces, and leisure facilities</a:t>
            </a:r>
          </a:p>
          <a:p>
            <a:endParaRPr lang="en-GB" dirty="0"/>
          </a:p>
          <a:p>
            <a:r>
              <a:rPr lang="en-GB" dirty="0"/>
              <a:t>GP and wider primary care, delivered through Primary Care Networks</a:t>
            </a:r>
          </a:p>
          <a:p>
            <a:endParaRPr lang="en-GB" dirty="0"/>
          </a:p>
          <a:p>
            <a:r>
              <a:rPr lang="en-GB" dirty="0"/>
              <a:t>Community mental health care</a:t>
            </a:r>
          </a:p>
          <a:p>
            <a:endParaRPr lang="en-GB" dirty="0"/>
          </a:p>
          <a:p>
            <a:r>
              <a:rPr lang="en-GB" dirty="0"/>
              <a:t>Urgent &amp; emergency care, including physical &amp; mental health (in part through ‘system’ networks)</a:t>
            </a:r>
          </a:p>
          <a:p>
            <a:endParaRPr lang="en-GB" dirty="0"/>
          </a:p>
          <a:p>
            <a:r>
              <a:rPr lang="en-GB" dirty="0"/>
              <a:t>Ongoing management of long term conditions, including the use of skills, expertise and resources that have historically been accessed via referral to acute care services</a:t>
            </a:r>
          </a:p>
          <a:p>
            <a:endParaRPr lang="en-GB" dirty="0"/>
          </a:p>
          <a:p>
            <a:r>
              <a:rPr lang="en-GB" dirty="0"/>
              <a:t>Social care, education, housing, employment and training support</a:t>
            </a:r>
          </a:p>
          <a:p>
            <a:endParaRPr lang="en-GB" dirty="0"/>
          </a:p>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5</a:t>
            </a:fld>
            <a:endParaRPr lang="en-GB"/>
          </a:p>
        </p:txBody>
      </p:sp>
    </p:spTree>
    <p:extLst>
      <p:ext uri="{BB962C8B-B14F-4D97-AF65-F5344CB8AC3E}">
        <p14:creationId xmlns:p14="http://schemas.microsoft.com/office/powerpoint/2010/main" val="21092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being asked think of ourselves as one team and focus on what people really need and to forget about barriers like different organizations or doing things separately without thinking about things together as part of our jobs and with the public. This will use the best of what we have available to us</a:t>
            </a:r>
          </a:p>
          <a:p>
            <a:r>
              <a:rPr lang="en-US" sz="1200" dirty="0"/>
              <a:t>Now things might have to go through two or three separate sets of meetings to decide things and get them done in the future there will be one big meeting that everyone makes a decision together </a:t>
            </a:r>
          </a:p>
          <a:p>
            <a:r>
              <a:rPr lang="en-US" sz="1200" dirty="0"/>
              <a:t>We will put our money together in a pooled budget to help get the most out of it. </a:t>
            </a:r>
          </a:p>
          <a:p>
            <a:r>
              <a:rPr lang="en-US" sz="1200" dirty="0"/>
              <a:t>This doesn’t change what people in Sefton need, it changes the way Health and Care do something about it. </a:t>
            </a:r>
          </a:p>
          <a:p>
            <a:endParaRPr lang="en-GB" dirty="0"/>
          </a:p>
          <a:p>
            <a:r>
              <a:rPr lang="en-GB" dirty="0"/>
              <a:t>The next slides explain that we already know what has to be done, through the HWBB Strategy and NHS 5 year Plan, Sefton2gether.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6</a:t>
            </a:fld>
            <a:endParaRPr lang="en-GB"/>
          </a:p>
        </p:txBody>
      </p:sp>
    </p:spTree>
    <p:extLst>
      <p:ext uri="{BB962C8B-B14F-4D97-AF65-F5344CB8AC3E}">
        <p14:creationId xmlns:p14="http://schemas.microsoft.com/office/powerpoint/2010/main" val="185643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underway to deliver a single set of combined HWBS and Sefton2gether priorities, and indicators that will tell us we are making a difference. </a:t>
            </a:r>
          </a:p>
          <a:p>
            <a:endParaRPr lang="en-GB" dirty="0"/>
          </a:p>
          <a:p>
            <a:r>
              <a:rPr lang="en-GB" dirty="0"/>
              <a:t>EMPHASISE HOW CURRENT WORK BUILDS ON WHAT HAS ALREADY BEEN DONE WITH PEOPLE OF SEFTON TO IDENTITY WHAT THEY NEED AND WANT FROM HEALTH AND CARE SERVICES</a:t>
            </a:r>
          </a:p>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7</a:t>
            </a:fld>
            <a:endParaRPr lang="en-GB"/>
          </a:p>
        </p:txBody>
      </p:sp>
    </p:spTree>
    <p:extLst>
      <p:ext uri="{BB962C8B-B14F-4D97-AF65-F5344CB8AC3E}">
        <p14:creationId xmlns:p14="http://schemas.microsoft.com/office/powerpoint/2010/main" val="228339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EMPHASISE HOW CURRENT WORK BUILDS ON WHAT HAS ALREADY BEEN DONE WITH PEOPLE OF SEFTON TO IDENTITY WHAT THEY NEED AND WANT FROM HEALTH AND CARE SERVICES</a:t>
            </a:r>
          </a:p>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8</a:t>
            </a:fld>
            <a:endParaRPr lang="en-GB"/>
          </a:p>
        </p:txBody>
      </p:sp>
    </p:spTree>
    <p:extLst>
      <p:ext uri="{BB962C8B-B14F-4D97-AF65-F5344CB8AC3E}">
        <p14:creationId xmlns:p14="http://schemas.microsoft.com/office/powerpoint/2010/main" val="93369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EMPHASISE HOW CURRENT WORK BUILDS ON WHAT HAS ALREADY BEEN DONE WITH PEOPLE OF SEFTON TO IDENTITY WHAT THEY NEED AND WANT FROM HEALTH AND CARE SERVICES</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9</a:t>
            </a:fld>
            <a:endParaRPr lang="en-GB"/>
          </a:p>
        </p:txBody>
      </p:sp>
    </p:spTree>
    <p:extLst>
      <p:ext uri="{BB962C8B-B14F-4D97-AF65-F5344CB8AC3E}">
        <p14:creationId xmlns:p14="http://schemas.microsoft.com/office/powerpoint/2010/main" val="258204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A75DB4C9-8B9D-0B46-A0A7-DF0BD2F35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F0E85C98-63D7-DF40-9C8B-F0030A572085}"/>
              </a:ext>
            </a:extLst>
          </p:cNvPr>
          <p:cNvSpPr/>
          <p:nvPr userDrawn="1"/>
        </p:nvSpPr>
        <p:spPr>
          <a:xfrm>
            <a:off x="4326941" y="2385284"/>
            <a:ext cx="7548716" cy="1661531"/>
          </a:xfrm>
          <a:prstGeom prst="roundRect">
            <a:avLst>
              <a:gd name="adj" fmla="val 43513"/>
            </a:avLst>
          </a:prstGeom>
          <a:solidFill>
            <a:srgbClr val="5EBE3C"/>
          </a:solidFill>
        </p:spPr>
        <p:txBody>
          <a:bodyPr wrap="square" rtlCol="0" anchor="ctr">
            <a:spAutoFit/>
          </a:bodyPr>
          <a:lstStyle/>
          <a:p>
            <a:pPr algn="r"/>
            <a:endParaRPr lang="en-US" sz="1800" b="1" dirty="0">
              <a:solidFill>
                <a:schemeClr val="accent5"/>
              </a:solidFill>
            </a:endParaRPr>
          </a:p>
        </p:txBody>
      </p:sp>
      <p:pic>
        <p:nvPicPr>
          <p:cNvPr id="11" name="Picture 10">
            <a:extLst>
              <a:ext uri="{FF2B5EF4-FFF2-40B4-BE49-F238E27FC236}">
                <a16:creationId xmlns:a16="http://schemas.microsoft.com/office/drawing/2014/main" id="{BD263CE3-1473-C140-9832-42F78EFDC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9678" y="188847"/>
            <a:ext cx="3455980" cy="310650"/>
          </a:xfrm>
          <a:prstGeom prst="rect">
            <a:avLst/>
          </a:prstGeom>
        </p:spPr>
      </p:pic>
      <p:sp>
        <p:nvSpPr>
          <p:cNvPr id="13" name="Title 12">
            <a:extLst>
              <a:ext uri="{FF2B5EF4-FFF2-40B4-BE49-F238E27FC236}">
                <a16:creationId xmlns:a16="http://schemas.microsoft.com/office/drawing/2014/main" id="{19707D30-6C95-9F40-9EA2-F8B5070FDFE2}"/>
              </a:ext>
            </a:extLst>
          </p:cNvPr>
          <p:cNvSpPr>
            <a:spLocks noGrp="1"/>
          </p:cNvSpPr>
          <p:nvPr>
            <p:ph type="title"/>
          </p:nvPr>
        </p:nvSpPr>
        <p:spPr>
          <a:xfrm>
            <a:off x="4643283" y="2602036"/>
            <a:ext cx="7232375" cy="1325563"/>
          </a:xfrm>
        </p:spPr>
        <p:txBody>
          <a:bodyPr>
            <a:normAutofit/>
          </a:bodyPr>
          <a:lstStyle>
            <a:lvl1pPr>
              <a:defRPr sz="4400" b="1">
                <a:solidFill>
                  <a:schemeClr val="bg1"/>
                </a:solidFill>
                <a:latin typeface="+mn-lt"/>
              </a:defRPr>
            </a:lvl1pPr>
          </a:lstStyle>
          <a:p>
            <a:r>
              <a:rPr lang="en-US"/>
              <a:t>Click to edit Master title style</a:t>
            </a:r>
            <a:endParaRPr lang="en-US" dirty="0"/>
          </a:p>
        </p:txBody>
      </p:sp>
      <p:sp>
        <p:nvSpPr>
          <p:cNvPr id="30" name="Content Placeholder 29">
            <a:extLst>
              <a:ext uri="{FF2B5EF4-FFF2-40B4-BE49-F238E27FC236}">
                <a16:creationId xmlns:a16="http://schemas.microsoft.com/office/drawing/2014/main" id="{18828636-0E9C-6A46-9847-8D99F3F48F94}"/>
              </a:ext>
            </a:extLst>
          </p:cNvPr>
          <p:cNvSpPr>
            <a:spLocks noGrp="1"/>
          </p:cNvSpPr>
          <p:nvPr>
            <p:ph sz="quarter" idx="10" hasCustomPrompt="1"/>
          </p:nvPr>
        </p:nvSpPr>
        <p:spPr>
          <a:xfrm>
            <a:off x="4643284" y="4344988"/>
            <a:ext cx="7232374" cy="425795"/>
          </a:xfrm>
        </p:spPr>
        <p:txBody>
          <a:bodyPr>
            <a:noAutofit/>
          </a:bodyPr>
          <a:lstStyle>
            <a:lvl1pPr marL="0" indent="0">
              <a:buNone/>
              <a:defRPr sz="3200" b="1">
                <a:solidFill>
                  <a:srgbClr val="0083BD"/>
                </a:solidFill>
              </a:defRPr>
            </a:lvl1pPr>
          </a:lstStyle>
          <a:p>
            <a:pPr lvl="0"/>
            <a:r>
              <a:rPr lang="en-GB" dirty="0"/>
              <a:t>Presenter’s name</a:t>
            </a:r>
          </a:p>
        </p:txBody>
      </p:sp>
      <p:sp>
        <p:nvSpPr>
          <p:cNvPr id="31" name="Content Placeholder 29">
            <a:extLst>
              <a:ext uri="{FF2B5EF4-FFF2-40B4-BE49-F238E27FC236}">
                <a16:creationId xmlns:a16="http://schemas.microsoft.com/office/drawing/2014/main" id="{B2CB79CC-3F5E-AB4F-8FC6-3B60A9731B6A}"/>
              </a:ext>
            </a:extLst>
          </p:cNvPr>
          <p:cNvSpPr>
            <a:spLocks noGrp="1"/>
          </p:cNvSpPr>
          <p:nvPr>
            <p:ph sz="quarter" idx="11" hasCustomPrompt="1"/>
          </p:nvPr>
        </p:nvSpPr>
        <p:spPr>
          <a:xfrm>
            <a:off x="4643284" y="4792249"/>
            <a:ext cx="7232374" cy="425795"/>
          </a:xfrm>
        </p:spPr>
        <p:txBody>
          <a:bodyPr>
            <a:normAutofit/>
          </a:bodyPr>
          <a:lstStyle>
            <a:lvl1pPr marL="0" indent="0">
              <a:buNone/>
              <a:defRPr sz="2400" b="0">
                <a:solidFill>
                  <a:srgbClr val="0083BD"/>
                </a:solidFill>
              </a:defRPr>
            </a:lvl1pPr>
          </a:lstStyle>
          <a:p>
            <a:pPr lvl="0"/>
            <a:r>
              <a:rPr lang="en-GB" dirty="0"/>
              <a:t>Presenter’s title</a:t>
            </a:r>
          </a:p>
        </p:txBody>
      </p:sp>
      <p:sp>
        <p:nvSpPr>
          <p:cNvPr id="32" name="Content Placeholder 29">
            <a:extLst>
              <a:ext uri="{FF2B5EF4-FFF2-40B4-BE49-F238E27FC236}">
                <a16:creationId xmlns:a16="http://schemas.microsoft.com/office/drawing/2014/main" id="{C3D6C5BE-11D1-2746-87D9-B3AC48A37E49}"/>
              </a:ext>
            </a:extLst>
          </p:cNvPr>
          <p:cNvSpPr>
            <a:spLocks noGrp="1"/>
          </p:cNvSpPr>
          <p:nvPr>
            <p:ph sz="quarter" idx="12" hasCustomPrompt="1"/>
          </p:nvPr>
        </p:nvSpPr>
        <p:spPr>
          <a:xfrm>
            <a:off x="4643284" y="5239510"/>
            <a:ext cx="7232374" cy="425795"/>
          </a:xfrm>
        </p:spPr>
        <p:txBody>
          <a:bodyPr>
            <a:noAutofit/>
          </a:bodyPr>
          <a:lstStyle>
            <a:lvl1pPr marL="0" indent="0">
              <a:buNone/>
              <a:defRPr sz="2400" b="0">
                <a:solidFill>
                  <a:srgbClr val="0083BD"/>
                </a:solidFill>
              </a:defRPr>
            </a:lvl1pPr>
          </a:lstStyle>
          <a:p>
            <a:pPr lvl="0"/>
            <a:r>
              <a:rPr lang="en-GB" dirty="0"/>
              <a:t>Presenter’s organisation</a:t>
            </a:r>
          </a:p>
        </p:txBody>
      </p:sp>
    </p:spTree>
    <p:extLst>
      <p:ext uri="{BB962C8B-B14F-4D97-AF65-F5344CB8AC3E}">
        <p14:creationId xmlns:p14="http://schemas.microsoft.com/office/powerpoint/2010/main" val="106763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8C0855"/>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57205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a:extLst>
              <a:ext uri="{FF2B5EF4-FFF2-40B4-BE49-F238E27FC236}">
                <a16:creationId xmlns:a16="http://schemas.microsoft.com/office/drawing/2014/main" id="{9BE79A86-B178-3C46-855C-66E83AA68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3929" y="4433974"/>
            <a:ext cx="3670300" cy="22352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8C0855"/>
          </a:solidFill>
        </p:spPr>
        <p:txBody>
          <a:bodyPr wrap="square" rtlCol="0" anchor="ctr">
            <a:spAutoFit/>
          </a:bodyPr>
          <a:lstStyle/>
          <a:p>
            <a:pPr algn="r"/>
            <a:endParaRPr lang="en-US" sz="1800" b="1" dirty="0">
              <a:solidFill>
                <a:schemeClr val="accent5"/>
              </a:solidFill>
            </a:endParaRPr>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45070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marL="0" indent="0">
              <a:buNone/>
              <a:defRPr sz="3200"/>
            </a:lvl1pPr>
            <a:lvl2pPr>
              <a:defRPr sz="2800"/>
            </a:lvl2pPr>
            <a:lvl3pPr>
              <a:defRPr sz="2400"/>
            </a:lvl3pPr>
            <a:lvl4pPr>
              <a:defRPr sz="2000"/>
            </a:lvl4pPr>
            <a:lvl5pPr>
              <a:defRPr sz="1600"/>
            </a:lvl5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spTree>
    <p:extLst>
      <p:ext uri="{BB962C8B-B14F-4D97-AF65-F5344CB8AC3E}">
        <p14:creationId xmlns:p14="http://schemas.microsoft.com/office/powerpoint/2010/main" val="75891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3716531"/>
          </a:xfrm>
        </p:spPr>
        <p:txBody>
          <a:bodyPr/>
          <a:lstStyle>
            <a:lvl1pPr marL="0" indent="0">
              <a:buNone/>
              <a:defRPr sz="3200"/>
            </a:lvl1pPr>
            <a:lvl2pPr>
              <a:defRPr sz="2800"/>
            </a:lvl2pPr>
            <a:lvl3pPr>
              <a:defRPr sz="2400"/>
            </a:lvl3pPr>
            <a:lvl4pPr>
              <a:defRPr sz="2000"/>
            </a:lvl4pPr>
            <a:lvl5pPr>
              <a:defRPr sz="1600"/>
            </a:lvl5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pic>
        <p:nvPicPr>
          <p:cNvPr id="4" name="Picture 3" descr="A picture containing chart&#10;&#10;Description automatically generated">
            <a:extLst>
              <a:ext uri="{FF2B5EF4-FFF2-40B4-BE49-F238E27FC236}">
                <a16:creationId xmlns:a16="http://schemas.microsoft.com/office/drawing/2014/main" id="{6819D480-6B5D-3E41-8071-33B18F7FB7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3415" r="1635"/>
          <a:stretch/>
        </p:blipFill>
        <p:spPr>
          <a:xfrm>
            <a:off x="0" y="5701668"/>
            <a:ext cx="12192000" cy="1156332"/>
          </a:xfrm>
          <a:prstGeom prst="rect">
            <a:avLst/>
          </a:prstGeom>
        </p:spPr>
      </p:pic>
    </p:spTree>
    <p:extLst>
      <p:ext uri="{BB962C8B-B14F-4D97-AF65-F5344CB8AC3E}">
        <p14:creationId xmlns:p14="http://schemas.microsoft.com/office/powerpoint/2010/main" val="219619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pic>
        <p:nvPicPr>
          <p:cNvPr id="4" name="Picture 3" descr="A picture containing chart&#10;&#10;Description automatically generated">
            <a:extLst>
              <a:ext uri="{FF2B5EF4-FFF2-40B4-BE49-F238E27FC236}">
                <a16:creationId xmlns:a16="http://schemas.microsoft.com/office/drawing/2014/main" id="{6819D480-6B5D-3E41-8071-33B18F7FB7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3415" r="1635"/>
          <a:stretch/>
        </p:blipFill>
        <p:spPr>
          <a:xfrm>
            <a:off x="0" y="5701668"/>
            <a:ext cx="12192000" cy="1156332"/>
          </a:xfrm>
          <a:prstGeom prst="rect">
            <a:avLst/>
          </a:prstGeom>
        </p:spPr>
      </p:pic>
      <p:sp>
        <p:nvSpPr>
          <p:cNvPr id="9" name="Content Placeholder 29">
            <a:extLst>
              <a:ext uri="{FF2B5EF4-FFF2-40B4-BE49-F238E27FC236}">
                <a16:creationId xmlns:a16="http://schemas.microsoft.com/office/drawing/2014/main" id="{A5D9E95C-F005-C041-932E-5A1A22AB665F}"/>
              </a:ext>
            </a:extLst>
          </p:cNvPr>
          <p:cNvSpPr>
            <a:spLocks noGrp="1"/>
          </p:cNvSpPr>
          <p:nvPr>
            <p:ph sz="quarter" idx="10" hasCustomPrompt="1"/>
          </p:nvPr>
        </p:nvSpPr>
        <p:spPr>
          <a:xfrm>
            <a:off x="4643284" y="3620159"/>
            <a:ext cx="7232374" cy="425795"/>
          </a:xfrm>
        </p:spPr>
        <p:txBody>
          <a:bodyPr>
            <a:noAutofit/>
          </a:bodyPr>
          <a:lstStyle>
            <a:lvl1pPr marL="0" indent="0">
              <a:buNone/>
              <a:defRPr sz="3200" b="1">
                <a:solidFill>
                  <a:srgbClr val="0083BD"/>
                </a:solidFill>
              </a:defRPr>
            </a:lvl1pPr>
          </a:lstStyle>
          <a:p>
            <a:pPr lvl="0"/>
            <a:r>
              <a:rPr lang="en-GB" dirty="0"/>
              <a:t>Presenter’s name</a:t>
            </a:r>
          </a:p>
        </p:txBody>
      </p:sp>
      <p:sp>
        <p:nvSpPr>
          <p:cNvPr id="10" name="Content Placeholder 29">
            <a:extLst>
              <a:ext uri="{FF2B5EF4-FFF2-40B4-BE49-F238E27FC236}">
                <a16:creationId xmlns:a16="http://schemas.microsoft.com/office/drawing/2014/main" id="{F11EE092-AD9B-8D4F-AA3A-5F7C7CFE2F3F}"/>
              </a:ext>
            </a:extLst>
          </p:cNvPr>
          <p:cNvSpPr>
            <a:spLocks noGrp="1"/>
          </p:cNvSpPr>
          <p:nvPr>
            <p:ph sz="quarter" idx="11" hasCustomPrompt="1"/>
          </p:nvPr>
        </p:nvSpPr>
        <p:spPr>
          <a:xfrm>
            <a:off x="4643284" y="4067420"/>
            <a:ext cx="7232374" cy="425795"/>
          </a:xfrm>
        </p:spPr>
        <p:txBody>
          <a:bodyPr>
            <a:normAutofit/>
          </a:bodyPr>
          <a:lstStyle>
            <a:lvl1pPr marL="0" indent="0">
              <a:buNone/>
              <a:defRPr sz="2400" b="0">
                <a:solidFill>
                  <a:srgbClr val="0083BD"/>
                </a:solidFill>
              </a:defRPr>
            </a:lvl1pPr>
          </a:lstStyle>
          <a:p>
            <a:pPr lvl="0"/>
            <a:r>
              <a:rPr lang="en-GB" dirty="0"/>
              <a:t>Presenter’s email</a:t>
            </a:r>
          </a:p>
        </p:txBody>
      </p:sp>
      <p:sp>
        <p:nvSpPr>
          <p:cNvPr id="11" name="Content Placeholder 29">
            <a:extLst>
              <a:ext uri="{FF2B5EF4-FFF2-40B4-BE49-F238E27FC236}">
                <a16:creationId xmlns:a16="http://schemas.microsoft.com/office/drawing/2014/main" id="{90EE6468-0AA3-E047-A738-1FD6C9F4D3BC}"/>
              </a:ext>
            </a:extLst>
          </p:cNvPr>
          <p:cNvSpPr>
            <a:spLocks noGrp="1"/>
          </p:cNvSpPr>
          <p:nvPr>
            <p:ph sz="quarter" idx="12" hasCustomPrompt="1"/>
          </p:nvPr>
        </p:nvSpPr>
        <p:spPr>
          <a:xfrm>
            <a:off x="4643284" y="4514681"/>
            <a:ext cx="7232374" cy="425795"/>
          </a:xfrm>
        </p:spPr>
        <p:txBody>
          <a:bodyPr>
            <a:noAutofit/>
          </a:bodyPr>
          <a:lstStyle>
            <a:lvl1pPr marL="0" indent="0">
              <a:buNone/>
              <a:defRPr sz="2400" b="0">
                <a:solidFill>
                  <a:srgbClr val="0083BD"/>
                </a:solidFill>
              </a:defRPr>
            </a:lvl1pPr>
          </a:lstStyle>
          <a:p>
            <a:pPr lvl="0"/>
            <a:r>
              <a:rPr lang="en-GB" dirty="0"/>
              <a:t>Presenter’s </a:t>
            </a:r>
            <a:r>
              <a:rPr lang="en-GB" dirty="0" err="1"/>
              <a:t>tel</a:t>
            </a:r>
            <a:endParaRPr lang="en-GB" dirty="0"/>
          </a:p>
        </p:txBody>
      </p:sp>
      <p:sp>
        <p:nvSpPr>
          <p:cNvPr id="12" name="Rounded Rectangle 11">
            <a:extLst>
              <a:ext uri="{FF2B5EF4-FFF2-40B4-BE49-F238E27FC236}">
                <a16:creationId xmlns:a16="http://schemas.microsoft.com/office/drawing/2014/main" id="{7FD982FC-8DDD-C04F-924E-987FE3D2F563}"/>
              </a:ext>
            </a:extLst>
          </p:cNvPr>
          <p:cNvSpPr/>
          <p:nvPr userDrawn="1"/>
        </p:nvSpPr>
        <p:spPr>
          <a:xfrm>
            <a:off x="4326941" y="1801662"/>
            <a:ext cx="7548716" cy="1661531"/>
          </a:xfrm>
          <a:prstGeom prst="roundRect">
            <a:avLst>
              <a:gd name="adj" fmla="val 43513"/>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13" name="Title 12">
            <a:extLst>
              <a:ext uri="{FF2B5EF4-FFF2-40B4-BE49-F238E27FC236}">
                <a16:creationId xmlns:a16="http://schemas.microsoft.com/office/drawing/2014/main" id="{57D2B4A9-2341-AE45-B465-F07B7D9583E1}"/>
              </a:ext>
            </a:extLst>
          </p:cNvPr>
          <p:cNvSpPr>
            <a:spLocks noGrp="1"/>
          </p:cNvSpPr>
          <p:nvPr>
            <p:ph type="title"/>
          </p:nvPr>
        </p:nvSpPr>
        <p:spPr>
          <a:xfrm>
            <a:off x="4643283" y="2018414"/>
            <a:ext cx="7232375" cy="1325563"/>
          </a:xfrm>
        </p:spPr>
        <p:txBody>
          <a:bodyPr>
            <a:normAutofit/>
          </a:bodyPr>
          <a:lstStyle>
            <a:lvl1pPr>
              <a:defRPr sz="44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34828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04D173-53C5-4A4F-BE05-1FFCFADA5FC0}"/>
              </a:ext>
            </a:extLst>
          </p:cNvPr>
          <p:cNvSpPr/>
          <p:nvPr userDrawn="1"/>
        </p:nvSpPr>
        <p:spPr>
          <a:xfrm>
            <a:off x="2453350" y="365125"/>
            <a:ext cx="9144000" cy="1046232"/>
          </a:xfrm>
          <a:prstGeom prst="roundRect">
            <a:avLst>
              <a:gd name="adj" fmla="val 50000"/>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92862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4A171474-CF71-514E-9A56-1C8BB4677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0051" y="4473539"/>
            <a:ext cx="4127500" cy="2247900"/>
          </a:xfrm>
          <a:prstGeom prst="rect">
            <a:avLst/>
          </a:prstGeom>
        </p:spPr>
      </p:pic>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44931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30A4D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232655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70DED6-0361-7F43-9D42-DB5AB71A0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1150" y="4326024"/>
            <a:ext cx="3886200" cy="24511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30A4D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85790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203D8B"/>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293717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DFE9C6-EB21-4B47-9320-C3375FF4B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400" y="4560974"/>
            <a:ext cx="3708400" cy="19812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203D8B"/>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242610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874C93"/>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4540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7E6D29C3-CDDA-C04E-A0C3-9D7647523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5857" y="4385678"/>
            <a:ext cx="3568700" cy="23876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874C93"/>
          </a:solidFill>
        </p:spPr>
        <p:txBody>
          <a:bodyPr wrap="square" rtlCol="0" anchor="ctr">
            <a:spAutoFit/>
          </a:bodyPr>
          <a:lstStyle/>
          <a:p>
            <a:pPr algn="r"/>
            <a:endParaRPr lang="en-US" sz="1800" b="1" dirty="0">
              <a:solidFill>
                <a:schemeClr val="accent5"/>
              </a:solidFill>
            </a:endParaRPr>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33041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8E2B5-0B9C-9844-B78B-3E240F422AA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5A88721-C3CA-4190-B75D-ED424F47C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6A256-0579-449A-94A8-DC81872FC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973114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7E48C-C65A-A143-8998-325E4882710A}"/>
              </a:ext>
            </a:extLst>
          </p:cNvPr>
          <p:cNvSpPr>
            <a:spLocks noGrp="1"/>
          </p:cNvSpPr>
          <p:nvPr>
            <p:ph sz="quarter" idx="10"/>
          </p:nvPr>
        </p:nvSpPr>
        <p:spPr/>
        <p:txBody>
          <a:bodyPr/>
          <a:lstStyle/>
          <a:p>
            <a:pPr algn="r"/>
            <a:r>
              <a:rPr lang="en-GB" sz="3200" b="1" dirty="0">
                <a:solidFill>
                  <a:schemeClr val="accent5"/>
                </a:solidFill>
              </a:rPr>
              <a:t>Eleanor Moulton</a:t>
            </a:r>
          </a:p>
          <a:p>
            <a:endParaRPr lang="en-US" dirty="0"/>
          </a:p>
        </p:txBody>
      </p:sp>
      <p:sp>
        <p:nvSpPr>
          <p:cNvPr id="3" name="Content Placeholder 2">
            <a:extLst>
              <a:ext uri="{FF2B5EF4-FFF2-40B4-BE49-F238E27FC236}">
                <a16:creationId xmlns:a16="http://schemas.microsoft.com/office/drawing/2014/main" id="{FC6246FD-6B87-0C40-91CB-C8A01596045A}"/>
              </a:ext>
            </a:extLst>
          </p:cNvPr>
          <p:cNvSpPr>
            <a:spLocks noGrp="1"/>
          </p:cNvSpPr>
          <p:nvPr>
            <p:ph sz="quarter" idx="11"/>
          </p:nvPr>
        </p:nvSpPr>
        <p:spPr/>
        <p:txBody>
          <a:bodyPr/>
          <a:lstStyle/>
          <a:p>
            <a:pPr algn="r"/>
            <a:r>
              <a:rPr lang="en-GB" dirty="0"/>
              <a:t>Integrated Social Care and Health Manager </a:t>
            </a:r>
          </a:p>
          <a:p>
            <a:endParaRPr lang="en-US" dirty="0"/>
          </a:p>
        </p:txBody>
      </p:sp>
      <p:sp>
        <p:nvSpPr>
          <p:cNvPr id="4" name="Content Placeholder 3">
            <a:extLst>
              <a:ext uri="{FF2B5EF4-FFF2-40B4-BE49-F238E27FC236}">
                <a16:creationId xmlns:a16="http://schemas.microsoft.com/office/drawing/2014/main" id="{724AB485-C375-2C40-97B7-64DB45618EFF}"/>
              </a:ext>
            </a:extLst>
          </p:cNvPr>
          <p:cNvSpPr>
            <a:spLocks noGrp="1"/>
          </p:cNvSpPr>
          <p:nvPr>
            <p:ph sz="quarter" idx="12"/>
          </p:nvPr>
        </p:nvSpPr>
        <p:spPr/>
        <p:txBody>
          <a:bodyPr/>
          <a:lstStyle/>
          <a:p>
            <a:pPr algn="r"/>
            <a:r>
              <a:rPr lang="en-GB" sz="2400" b="1">
                <a:solidFill>
                  <a:schemeClr val="accent5"/>
                </a:solidFill>
              </a:rPr>
              <a:t>Sefton </a:t>
            </a:r>
            <a:r>
              <a:rPr lang="en-GB" b="1">
                <a:solidFill>
                  <a:schemeClr val="accent5"/>
                </a:solidFill>
              </a:rPr>
              <a:t>Integrated Care</a:t>
            </a:r>
            <a:r>
              <a:rPr lang="en-GB" sz="2400" b="1">
                <a:solidFill>
                  <a:schemeClr val="accent5"/>
                </a:solidFill>
              </a:rPr>
              <a:t> Partnership </a:t>
            </a:r>
            <a:r>
              <a:rPr lang="en-GB" sz="2400" b="1" dirty="0">
                <a:solidFill>
                  <a:schemeClr val="accent5"/>
                </a:solidFill>
              </a:rPr>
              <a:t>and Sefton Council</a:t>
            </a:r>
          </a:p>
          <a:p>
            <a:endParaRPr lang="en-US" dirty="0"/>
          </a:p>
        </p:txBody>
      </p:sp>
      <p:sp>
        <p:nvSpPr>
          <p:cNvPr id="5" name="Title 4">
            <a:extLst>
              <a:ext uri="{FF2B5EF4-FFF2-40B4-BE49-F238E27FC236}">
                <a16:creationId xmlns:a16="http://schemas.microsoft.com/office/drawing/2014/main" id="{8F1E50B5-9689-3746-8FA0-9C42BA4E1CD4}"/>
              </a:ext>
            </a:extLst>
          </p:cNvPr>
          <p:cNvSpPr>
            <a:spLocks noGrp="1"/>
          </p:cNvSpPr>
          <p:nvPr>
            <p:ph type="title"/>
          </p:nvPr>
        </p:nvSpPr>
        <p:spPr>
          <a:xfrm>
            <a:off x="4338483" y="1990705"/>
            <a:ext cx="7232375" cy="1325563"/>
          </a:xfrm>
        </p:spPr>
        <p:txBody>
          <a:bodyPr/>
          <a:lstStyle/>
          <a:p>
            <a:pPr algn="r"/>
            <a:r>
              <a:rPr lang="en-GB" sz="4400" b="1" dirty="0">
                <a:solidFill>
                  <a:schemeClr val="bg1"/>
                </a:solidFill>
                <a:latin typeface="+mj-lt"/>
              </a:rPr>
              <a:t>Future of health and care in Sefton </a:t>
            </a:r>
            <a:endParaRPr lang="en-US" dirty="0"/>
          </a:p>
        </p:txBody>
      </p:sp>
    </p:spTree>
    <p:extLst>
      <p:ext uri="{BB962C8B-B14F-4D97-AF65-F5344CB8AC3E}">
        <p14:creationId xmlns:p14="http://schemas.microsoft.com/office/powerpoint/2010/main" val="282160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66E4C17-F562-427E-AB68-B71C44AB9A1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9453" t="20" r="9453" b="-1"/>
          <a:stretch/>
        </p:blipFill>
        <p:spPr>
          <a:xfrm>
            <a:off x="1314450" y="-65393"/>
            <a:ext cx="9886950" cy="6856718"/>
          </a:xfrm>
          <a:prstGeom prst="rect">
            <a:avLst/>
          </a:prstGeom>
        </p:spPr>
      </p:pic>
    </p:spTree>
    <p:extLst>
      <p:ext uri="{BB962C8B-B14F-4D97-AF65-F5344CB8AC3E}">
        <p14:creationId xmlns:p14="http://schemas.microsoft.com/office/powerpoint/2010/main" val="247321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A15BC-5B4E-024A-8281-0D5AE496627D}"/>
              </a:ext>
            </a:extLst>
          </p:cNvPr>
          <p:cNvSpPr>
            <a:spLocks noGrp="1"/>
          </p:cNvSpPr>
          <p:nvPr>
            <p:ph idx="1"/>
          </p:nvPr>
        </p:nvSpPr>
        <p:spPr>
          <a:xfrm>
            <a:off x="1109609" y="1971091"/>
            <a:ext cx="10651756" cy="4667250"/>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Get ready for April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Strengthen community engagement and how use our health and care data</a:t>
            </a:r>
            <a:b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000" dirty="0">
                <a:solidFill>
                  <a:prstClr val="black"/>
                </a:solidFill>
                <a:latin typeface="Calibri" panose="020F0502020204030204"/>
              </a:rPr>
              <a:t>Co-create c</a:t>
            </a:r>
            <a:r>
              <a:rPr kumimoji="0" lang="en-GB" sz="3000" b="0" i="0" u="none" strike="noStrike" kern="1200" cap="none" spc="0" normalizeH="0" baseline="0" noProof="0" dirty="0" err="1">
                <a:ln>
                  <a:noFill/>
                </a:ln>
                <a:solidFill>
                  <a:prstClr val="black"/>
                </a:solidFill>
                <a:effectLst/>
                <a:uLnTx/>
                <a:uFillTx/>
                <a:latin typeface="Calibri" panose="020F0502020204030204"/>
                <a:ea typeface="+mn-ea"/>
                <a:cs typeface="+mn-cs"/>
              </a:rPr>
              <a:t>ulture</a:t>
            </a:r>
            <a:r>
              <a:rPr lang="en-GB" sz="3000">
                <a:solidFill>
                  <a:prstClr val="black"/>
                </a:solidFill>
                <a:latin typeface="Calibri" panose="020F0502020204030204"/>
              </a:rPr>
              <a:t>,</a:t>
            </a:r>
            <a:r>
              <a:rPr kumimoji="0" lang="en-GB" sz="3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principles </a:t>
            </a:r>
            <a:r>
              <a:rPr lang="en-GB" sz="3000" dirty="0">
                <a:solidFill>
                  <a:prstClr val="black"/>
                </a:solidFill>
                <a:latin typeface="Calibri" panose="020F0502020204030204"/>
              </a:rPr>
              <a:t>and plan for </a:t>
            </a: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Sefton to deliver H&amp;WB Strategy and Sefton2gether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Helping people as early as possible or giving them the tools to help them prevent poor health</a:t>
            </a:r>
            <a:endParaRPr lang="en-US" sz="3000" dirty="0"/>
          </a:p>
        </p:txBody>
      </p:sp>
      <p:sp>
        <p:nvSpPr>
          <p:cNvPr id="3" name="Title 2">
            <a:extLst>
              <a:ext uri="{FF2B5EF4-FFF2-40B4-BE49-F238E27FC236}">
                <a16:creationId xmlns:a16="http://schemas.microsoft.com/office/drawing/2014/main" id="{B8C6E164-1F9B-634D-99B9-69ABF749A501}"/>
              </a:ext>
            </a:extLst>
          </p:cNvPr>
          <p:cNvSpPr>
            <a:spLocks noGrp="1"/>
          </p:cNvSpPr>
          <p:nvPr>
            <p:ph type="title"/>
          </p:nvPr>
        </p:nvSpPr>
        <p:spPr/>
        <p:txBody>
          <a:bodyPr/>
          <a:lstStyle/>
          <a:p>
            <a:pPr algn="ctr"/>
            <a:r>
              <a:rPr lang="en-US" dirty="0"/>
              <a:t>Current priorities</a:t>
            </a:r>
          </a:p>
        </p:txBody>
      </p:sp>
    </p:spTree>
    <p:extLst>
      <p:ext uri="{BB962C8B-B14F-4D97-AF65-F5344CB8AC3E}">
        <p14:creationId xmlns:p14="http://schemas.microsoft.com/office/powerpoint/2010/main" val="356097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11DA6-E0F9-9B45-8850-6B82DA0CAB34}"/>
              </a:ext>
            </a:extLst>
          </p:cNvPr>
          <p:cNvSpPr>
            <a:spLocks noGrp="1"/>
          </p:cNvSpPr>
          <p:nvPr>
            <p:ph idx="1"/>
          </p:nvPr>
        </p:nvSpPr>
        <p:spPr>
          <a:xfrm>
            <a:off x="1006679" y="1971091"/>
            <a:ext cx="10347121" cy="4667250"/>
          </a:xfrm>
        </p:spPr>
        <p:txBody>
          <a:bodyPr>
            <a:normAutofit fontScale="92500" lnSpcReduction="10000"/>
          </a:bodyPr>
          <a:lstStyle/>
          <a:p>
            <a:r>
              <a:rPr lang="en-GB" dirty="0"/>
              <a:t>Multi-agency approach to managing COVID-19 for care homes</a:t>
            </a:r>
          </a:p>
          <a:p>
            <a:r>
              <a:rPr lang="en-GB" dirty="0"/>
              <a:t>Looked beyond organisational barriers to focus on what would help the most</a:t>
            </a:r>
          </a:p>
          <a:p>
            <a:r>
              <a:rPr lang="en-GB" dirty="0"/>
              <a:t>Helped roll out vaccinations in care homes quickly</a:t>
            </a:r>
          </a:p>
          <a:p>
            <a:r>
              <a:rPr lang="en-GB" dirty="0"/>
              <a:t>Ensured enough PPE was available</a:t>
            </a:r>
          </a:p>
          <a:p>
            <a:r>
              <a:rPr lang="en-GB" dirty="0"/>
              <a:t>Helped find more staff when required</a:t>
            </a:r>
          </a:p>
          <a:p>
            <a:r>
              <a:rPr lang="en-GB" dirty="0"/>
              <a:t>Helped ensure residents received the right medication</a:t>
            </a:r>
          </a:p>
          <a:p>
            <a:r>
              <a:rPr lang="en-GB" dirty="0"/>
              <a:t>Helped bring back visitors safely</a:t>
            </a:r>
          </a:p>
          <a:p>
            <a:r>
              <a:rPr lang="en-GB" dirty="0"/>
              <a:t>Commitment to continue working together to get the best for people who live in Care Homes</a:t>
            </a:r>
            <a:endParaRPr lang="en-US" dirty="0"/>
          </a:p>
        </p:txBody>
      </p:sp>
      <p:sp>
        <p:nvSpPr>
          <p:cNvPr id="3" name="Title 2">
            <a:extLst>
              <a:ext uri="{FF2B5EF4-FFF2-40B4-BE49-F238E27FC236}">
                <a16:creationId xmlns:a16="http://schemas.microsoft.com/office/drawing/2014/main" id="{CAB01EC1-ED5B-304C-A05D-3A90265F56C7}"/>
              </a:ext>
            </a:extLst>
          </p:cNvPr>
          <p:cNvSpPr>
            <a:spLocks noGrp="1"/>
          </p:cNvSpPr>
          <p:nvPr>
            <p:ph type="title"/>
          </p:nvPr>
        </p:nvSpPr>
        <p:spPr/>
        <p:txBody>
          <a:bodyPr/>
          <a:lstStyle/>
          <a:p>
            <a:pPr algn="ctr"/>
            <a:r>
              <a:rPr lang="en-US" dirty="0"/>
              <a:t>Example: Care Home Forum</a:t>
            </a:r>
          </a:p>
        </p:txBody>
      </p:sp>
    </p:spTree>
    <p:extLst>
      <p:ext uri="{BB962C8B-B14F-4D97-AF65-F5344CB8AC3E}">
        <p14:creationId xmlns:p14="http://schemas.microsoft.com/office/powerpoint/2010/main" val="60992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80BC2-A956-004B-A96E-7BAF37B4448F}"/>
              </a:ext>
            </a:extLst>
          </p:cNvPr>
          <p:cNvSpPr>
            <a:spLocks noGrp="1"/>
          </p:cNvSpPr>
          <p:nvPr>
            <p:ph type="title"/>
          </p:nvPr>
        </p:nvSpPr>
        <p:spPr/>
        <p:txBody>
          <a:bodyPr/>
          <a:lstStyle/>
          <a:p>
            <a:pPr algn="ctr"/>
            <a:r>
              <a:rPr lang="en-US" dirty="0"/>
              <a:t>Your views</a:t>
            </a:r>
          </a:p>
        </p:txBody>
      </p:sp>
      <p:pic>
        <p:nvPicPr>
          <p:cNvPr id="4" name="Picture 3">
            <a:extLst>
              <a:ext uri="{FF2B5EF4-FFF2-40B4-BE49-F238E27FC236}">
                <a16:creationId xmlns:a16="http://schemas.microsoft.com/office/drawing/2014/main" id="{A725F64E-86E6-42FB-AC67-6FD045F07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05" y="1564139"/>
            <a:ext cx="6113181" cy="3265946"/>
          </a:xfrm>
          <a:prstGeom prst="rect">
            <a:avLst/>
          </a:prstGeom>
        </p:spPr>
      </p:pic>
      <p:pic>
        <p:nvPicPr>
          <p:cNvPr id="5" name="Picture 4">
            <a:extLst>
              <a:ext uri="{FF2B5EF4-FFF2-40B4-BE49-F238E27FC236}">
                <a16:creationId xmlns:a16="http://schemas.microsoft.com/office/drawing/2014/main" id="{60DF2EC3-8F81-4A8A-AFFC-6C99A5744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127" y="3428999"/>
            <a:ext cx="6181468" cy="3366523"/>
          </a:xfrm>
          <a:prstGeom prst="rect">
            <a:avLst/>
          </a:prstGeom>
        </p:spPr>
      </p:pic>
      <p:sp>
        <p:nvSpPr>
          <p:cNvPr id="6" name="Subtitle 2">
            <a:extLst>
              <a:ext uri="{FF2B5EF4-FFF2-40B4-BE49-F238E27FC236}">
                <a16:creationId xmlns:a16="http://schemas.microsoft.com/office/drawing/2014/main" id="{17CCA9E1-DC4E-4722-830B-78A61950C9F3}"/>
              </a:ext>
            </a:extLst>
          </p:cNvPr>
          <p:cNvSpPr txBox="1">
            <a:spLocks/>
          </p:cNvSpPr>
          <p:nvPr/>
        </p:nvSpPr>
        <p:spPr>
          <a:xfrm>
            <a:off x="964735" y="2153905"/>
            <a:ext cx="4236440" cy="1929338"/>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cs typeface="Calibri" panose="020F0502020204030204" pitchFamily="34" charset="0"/>
              </a:rPr>
              <a:t>Do you think that Sefton organisations working closer together will improve services locally?</a:t>
            </a:r>
            <a:endParaRPr lang="en-US" sz="3200" dirty="0">
              <a:solidFill>
                <a:schemeClr val="bg1"/>
              </a:solidFill>
              <a:latin typeface="Calibri" panose="020F0502020204030204" pitchFamily="34" charset="0"/>
              <a:cs typeface="Calibri" panose="020F0502020204030204" pitchFamily="34" charset="0"/>
            </a:endParaRPr>
          </a:p>
        </p:txBody>
      </p:sp>
      <p:sp>
        <p:nvSpPr>
          <p:cNvPr id="7" name="Subtitle 2">
            <a:extLst>
              <a:ext uri="{FF2B5EF4-FFF2-40B4-BE49-F238E27FC236}">
                <a16:creationId xmlns:a16="http://schemas.microsoft.com/office/drawing/2014/main" id="{D9F7AC08-BDF0-4227-B383-B7763BC92A9A}"/>
              </a:ext>
            </a:extLst>
          </p:cNvPr>
          <p:cNvSpPr txBox="1">
            <a:spLocks/>
          </p:cNvSpPr>
          <p:nvPr/>
        </p:nvSpPr>
        <p:spPr>
          <a:xfrm>
            <a:off x="6753137" y="4083243"/>
            <a:ext cx="4474128" cy="1929338"/>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cs typeface="Calibri" panose="020F0502020204030204" pitchFamily="34" charset="0"/>
              </a:rPr>
              <a:t>Do you feel these proposals align with our local plans (Sefton 2gether / Living Well Sefton)? </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98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12EB7-92EC-8846-9622-FBBE4CC44EC7}"/>
              </a:ext>
            </a:extLst>
          </p:cNvPr>
          <p:cNvSpPr>
            <a:spLocks noGrp="1"/>
          </p:cNvSpPr>
          <p:nvPr>
            <p:ph idx="1"/>
          </p:nvPr>
        </p:nvSpPr>
        <p:spPr>
          <a:xfrm>
            <a:off x="1065402" y="1825625"/>
            <a:ext cx="10288397" cy="4812716"/>
          </a:xfrm>
        </p:spPr>
        <p:txBody>
          <a:bodyPr>
            <a:normAutofit/>
          </a:bodyPr>
          <a:lstStyle/>
          <a:p>
            <a:pPr marL="0" indent="0" algn="ctr">
              <a:buNone/>
            </a:pPr>
            <a:endParaRPr lang="en-US" dirty="0"/>
          </a:p>
          <a:p>
            <a:pPr marL="0" indent="0" algn="ctr">
              <a:buNone/>
            </a:pPr>
            <a:endParaRPr lang="en-US" dirty="0"/>
          </a:p>
          <a:p>
            <a:pPr marL="0" indent="0" algn="ctr">
              <a:buNone/>
            </a:pPr>
            <a:r>
              <a:rPr lang="en-US" dirty="0"/>
              <a:t>Please post your question in the chat </a:t>
            </a:r>
          </a:p>
          <a:p>
            <a:pPr marL="0" indent="0" algn="ctr">
              <a:buNone/>
            </a:pPr>
            <a:r>
              <a:rPr lang="en-US" dirty="0"/>
              <a:t>or raise your hand for the chair to call your name</a:t>
            </a:r>
          </a:p>
        </p:txBody>
      </p:sp>
      <p:sp>
        <p:nvSpPr>
          <p:cNvPr id="3" name="Title 2">
            <a:extLst>
              <a:ext uri="{FF2B5EF4-FFF2-40B4-BE49-F238E27FC236}">
                <a16:creationId xmlns:a16="http://schemas.microsoft.com/office/drawing/2014/main" id="{9D11A5F0-2EFF-094A-B28A-560CAC5370D4}"/>
              </a:ext>
            </a:extLst>
          </p:cNvPr>
          <p:cNvSpPr>
            <a:spLocks noGrp="1"/>
          </p:cNvSpPr>
          <p:nvPr>
            <p:ph type="title"/>
          </p:nvPr>
        </p:nvSpPr>
        <p:spPr/>
        <p:txBody>
          <a:bodyPr/>
          <a:lstStyle/>
          <a:p>
            <a:pPr algn="ctr"/>
            <a:r>
              <a:rPr lang="en-US" dirty="0"/>
              <a:t>Any questions?</a:t>
            </a:r>
          </a:p>
        </p:txBody>
      </p:sp>
    </p:spTree>
    <p:extLst>
      <p:ext uri="{BB962C8B-B14F-4D97-AF65-F5344CB8AC3E}">
        <p14:creationId xmlns:p14="http://schemas.microsoft.com/office/powerpoint/2010/main" val="161889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1A5F0-2EFF-094A-B28A-560CAC5370D4}"/>
              </a:ext>
            </a:extLst>
          </p:cNvPr>
          <p:cNvSpPr>
            <a:spLocks noGrp="1"/>
          </p:cNvSpPr>
          <p:nvPr>
            <p:ph type="title"/>
          </p:nvPr>
        </p:nvSpPr>
        <p:spPr/>
        <p:txBody>
          <a:bodyPr/>
          <a:lstStyle/>
          <a:p>
            <a:pPr algn="ctr"/>
            <a:r>
              <a:rPr lang="en-US" dirty="0"/>
              <a:t>Money available </a:t>
            </a:r>
          </a:p>
        </p:txBody>
      </p:sp>
      <p:pic>
        <p:nvPicPr>
          <p:cNvPr id="4" name="Picture 3">
            <a:extLst>
              <a:ext uri="{FF2B5EF4-FFF2-40B4-BE49-F238E27FC236}">
                <a16:creationId xmlns:a16="http://schemas.microsoft.com/office/drawing/2014/main" id="{AD5A7AB2-71EF-4159-ABE6-80AB9EBD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886" y="1709724"/>
            <a:ext cx="7583647" cy="4783151"/>
          </a:xfrm>
          <a:prstGeom prst="rect">
            <a:avLst/>
          </a:prstGeom>
        </p:spPr>
      </p:pic>
      <p:sp>
        <p:nvSpPr>
          <p:cNvPr id="5" name="Subtitle 2">
            <a:extLst>
              <a:ext uri="{FF2B5EF4-FFF2-40B4-BE49-F238E27FC236}">
                <a16:creationId xmlns:a16="http://schemas.microsoft.com/office/drawing/2014/main" id="{0184C46C-2E97-48EA-8F19-5DAA32473D39}"/>
              </a:ext>
            </a:extLst>
          </p:cNvPr>
          <p:cNvSpPr txBox="1">
            <a:spLocks/>
          </p:cNvSpPr>
          <p:nvPr/>
        </p:nvSpPr>
        <p:spPr>
          <a:xfrm>
            <a:off x="3766656" y="2726422"/>
            <a:ext cx="5603846" cy="2867622"/>
          </a:xfrm>
          <a:prstGeom prst="rect">
            <a:avLst/>
          </a:prstGeom>
        </p:spPr>
        <p:txBody>
          <a:bodyPr vert="horz" lIns="91440" tIns="45720" rIns="91440" bIns="45720" rtlCol="0" anchor="ctr"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chemeClr val="bg1"/>
                </a:solidFill>
                <a:latin typeface="Calibri" panose="020F0502020204030204" pitchFamily="34" charset="0"/>
                <a:cs typeface="Calibri" panose="020F0502020204030204" pitchFamily="34" charset="0"/>
              </a:rPr>
              <a:t>Combined spend of CCGs and Sefton Council Adult and Social Care:</a:t>
            </a:r>
          </a:p>
          <a:p>
            <a:br>
              <a:rPr lang="en-US" sz="4000"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£748 million</a:t>
            </a:r>
          </a:p>
        </p:txBody>
      </p:sp>
    </p:spTree>
    <p:extLst>
      <p:ext uri="{BB962C8B-B14F-4D97-AF65-F5344CB8AC3E}">
        <p14:creationId xmlns:p14="http://schemas.microsoft.com/office/powerpoint/2010/main" val="267935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A15BC-5B4E-024A-8281-0D5AE496627D}"/>
              </a:ext>
            </a:extLst>
          </p:cNvPr>
          <p:cNvSpPr>
            <a:spLocks noGrp="1"/>
          </p:cNvSpPr>
          <p:nvPr>
            <p:ph idx="1"/>
          </p:nvPr>
        </p:nvSpPr>
        <p:spPr>
          <a:xfrm>
            <a:off x="1057013" y="2021747"/>
            <a:ext cx="10296787" cy="4471128"/>
          </a:xfrm>
        </p:spPr>
        <p:txBody>
          <a:bodyPr>
            <a:normAutofit lnSpcReduction="10000"/>
          </a:bodyPr>
          <a:lstStyle/>
          <a:p>
            <a:r>
              <a:rPr lang="en-US" dirty="0"/>
              <a:t>Long term aim for Sefton health and care services</a:t>
            </a:r>
          </a:p>
          <a:p>
            <a:r>
              <a:rPr lang="en-US" dirty="0"/>
              <a:t>Person focused care and support</a:t>
            </a:r>
          </a:p>
          <a:p>
            <a:r>
              <a:rPr lang="en-US" dirty="0"/>
              <a:t>Everyone working together</a:t>
            </a:r>
          </a:p>
          <a:p>
            <a:r>
              <a:rPr lang="en-US" dirty="0"/>
              <a:t>Avoids duplication</a:t>
            </a:r>
          </a:p>
          <a:p>
            <a:r>
              <a:rPr lang="en-US" dirty="0"/>
              <a:t>Better value for money</a:t>
            </a:r>
          </a:p>
          <a:p>
            <a:r>
              <a:rPr lang="en-US" dirty="0"/>
              <a:t>Getting it right first time</a:t>
            </a:r>
          </a:p>
          <a:p>
            <a:endParaRPr lang="en-US" dirty="0"/>
          </a:p>
          <a:p>
            <a:r>
              <a:rPr lang="en-US" b="1" dirty="0"/>
              <a:t>Health &amp; Care Bill – legislation to support integration</a:t>
            </a:r>
          </a:p>
          <a:p>
            <a:endParaRPr lang="en-US" dirty="0"/>
          </a:p>
        </p:txBody>
      </p:sp>
      <p:sp>
        <p:nvSpPr>
          <p:cNvPr id="3" name="Title 2">
            <a:extLst>
              <a:ext uri="{FF2B5EF4-FFF2-40B4-BE49-F238E27FC236}">
                <a16:creationId xmlns:a16="http://schemas.microsoft.com/office/drawing/2014/main" id="{B8C6E164-1F9B-634D-99B9-69ABF749A501}"/>
              </a:ext>
            </a:extLst>
          </p:cNvPr>
          <p:cNvSpPr>
            <a:spLocks noGrp="1"/>
          </p:cNvSpPr>
          <p:nvPr>
            <p:ph type="title"/>
          </p:nvPr>
        </p:nvSpPr>
        <p:spPr/>
        <p:txBody>
          <a:bodyPr/>
          <a:lstStyle/>
          <a:p>
            <a:pPr algn="ctr"/>
            <a:r>
              <a:rPr lang="en-US" dirty="0"/>
              <a:t>Integration </a:t>
            </a:r>
          </a:p>
        </p:txBody>
      </p:sp>
    </p:spTree>
    <p:extLst>
      <p:ext uri="{BB962C8B-B14F-4D97-AF65-F5344CB8AC3E}">
        <p14:creationId xmlns:p14="http://schemas.microsoft.com/office/powerpoint/2010/main" val="280408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meline&#10;&#10;Description automatically generated">
            <a:extLst>
              <a:ext uri="{FF2B5EF4-FFF2-40B4-BE49-F238E27FC236}">
                <a16:creationId xmlns:a16="http://schemas.microsoft.com/office/drawing/2014/main" id="{4120C20C-A2F7-4327-B7CC-2F74D4CC9731}"/>
              </a:ext>
            </a:extLst>
          </p:cNvPr>
          <p:cNvPicPr>
            <a:picLocks noGrp="1" noChangeAspect="1"/>
          </p:cNvPicPr>
          <p:nvPr>
            <p:ph idx="1"/>
          </p:nvPr>
        </p:nvPicPr>
        <p:blipFill>
          <a:blip r:embed="rId3"/>
          <a:stretch>
            <a:fillRect/>
          </a:stretch>
        </p:blipFill>
        <p:spPr>
          <a:xfrm>
            <a:off x="2089933" y="1800458"/>
            <a:ext cx="8683251" cy="4667250"/>
          </a:xfrm>
          <a:prstGeom prst="rect">
            <a:avLst/>
          </a:prstGeom>
          <a:noFill/>
        </p:spPr>
      </p:pic>
      <p:sp>
        <p:nvSpPr>
          <p:cNvPr id="3" name="Title 2">
            <a:extLst>
              <a:ext uri="{FF2B5EF4-FFF2-40B4-BE49-F238E27FC236}">
                <a16:creationId xmlns:a16="http://schemas.microsoft.com/office/drawing/2014/main" id="{39D031A3-9E0F-C94F-BBFE-8E330934BC6F}"/>
              </a:ext>
            </a:extLst>
          </p:cNvPr>
          <p:cNvSpPr>
            <a:spLocks noGrp="1"/>
          </p:cNvSpPr>
          <p:nvPr>
            <p:ph type="title"/>
          </p:nvPr>
        </p:nvSpPr>
        <p:spPr>
          <a:xfrm>
            <a:off x="2696901" y="219659"/>
            <a:ext cx="8656899" cy="1325563"/>
          </a:xfrm>
        </p:spPr>
        <p:txBody>
          <a:bodyPr anchor="ctr">
            <a:normAutofit/>
          </a:bodyPr>
          <a:lstStyle/>
          <a:p>
            <a:pPr algn="ctr"/>
            <a:r>
              <a:rPr lang="en-US" dirty="0"/>
              <a:t>July 2021 – Health and Care Bill </a:t>
            </a:r>
          </a:p>
        </p:txBody>
      </p:sp>
    </p:spTree>
    <p:extLst>
      <p:ext uri="{BB962C8B-B14F-4D97-AF65-F5344CB8AC3E}">
        <p14:creationId xmlns:p14="http://schemas.microsoft.com/office/powerpoint/2010/main" val="273000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pic>
        <p:nvPicPr>
          <p:cNvPr id="8" name="Picture 7">
            <a:extLst>
              <a:ext uri="{FF2B5EF4-FFF2-40B4-BE49-F238E27FC236}">
                <a16:creationId xmlns:a16="http://schemas.microsoft.com/office/drawing/2014/main" id="{B37A8571-4EDE-4435-8DF7-766C2BFCE0B0}"/>
              </a:ext>
            </a:extLst>
          </p:cNvPr>
          <p:cNvPicPr>
            <a:picLocks noChangeAspect="1"/>
          </p:cNvPicPr>
          <p:nvPr/>
        </p:nvPicPr>
        <p:blipFill>
          <a:blip r:embed="rId4"/>
          <a:stretch>
            <a:fillRect/>
          </a:stretch>
        </p:blipFill>
        <p:spPr>
          <a:xfrm>
            <a:off x="647700" y="1773898"/>
            <a:ext cx="4975865" cy="4500080"/>
          </a:xfrm>
          <a:prstGeom prst="rect">
            <a:avLst/>
          </a:prstGeom>
        </p:spPr>
      </p:pic>
      <p:pic>
        <p:nvPicPr>
          <p:cNvPr id="9" name="Picture 8">
            <a:extLst>
              <a:ext uri="{FF2B5EF4-FFF2-40B4-BE49-F238E27FC236}">
                <a16:creationId xmlns:a16="http://schemas.microsoft.com/office/drawing/2014/main" id="{67C9E388-C7CB-454F-AE96-C0AC664DF60F}"/>
              </a:ext>
            </a:extLst>
          </p:cNvPr>
          <p:cNvPicPr>
            <a:picLocks noChangeAspect="1"/>
          </p:cNvPicPr>
          <p:nvPr/>
        </p:nvPicPr>
        <p:blipFill>
          <a:blip r:embed="rId5"/>
          <a:stretch>
            <a:fillRect/>
          </a:stretch>
        </p:blipFill>
        <p:spPr>
          <a:xfrm>
            <a:off x="6572249" y="1773899"/>
            <a:ext cx="5101515" cy="4500079"/>
          </a:xfrm>
          <a:prstGeom prst="rect">
            <a:avLst/>
          </a:prstGeom>
        </p:spPr>
      </p:pic>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10" name="Picture 9" descr="A picture containing rectangle&#10;&#10;Description automatically generated">
            <a:extLst>
              <a:ext uri="{FF2B5EF4-FFF2-40B4-BE49-F238E27FC236}">
                <a16:creationId xmlns:a16="http://schemas.microsoft.com/office/drawing/2014/main" id="{374A61AF-9382-4490-AAD8-1E9C7CA01D49}"/>
              </a:ext>
            </a:extLst>
          </p:cNvPr>
          <p:cNvPicPr>
            <a:picLocks noChangeAspect="1"/>
          </p:cNvPicPr>
          <p:nvPr/>
        </p:nvPicPr>
        <p:blipFill rotWithShape="1">
          <a:blip r:embed="rId6">
            <a:extLst>
              <a:ext uri="{28A0092B-C50C-407E-A947-70E740481C1C}">
                <a14:useLocalDpi xmlns:a14="http://schemas.microsoft.com/office/drawing/2010/main" val="0"/>
              </a:ext>
            </a:extLst>
          </a:blip>
          <a:srcRect t="39185" b="38889"/>
          <a:stretch/>
        </p:blipFill>
        <p:spPr>
          <a:xfrm>
            <a:off x="1972309" y="-143481"/>
            <a:ext cx="9701455" cy="1503680"/>
          </a:xfrm>
          <a:prstGeom prst="rect">
            <a:avLst/>
          </a:prstGeom>
        </p:spPr>
      </p:pic>
      <p:sp>
        <p:nvSpPr>
          <p:cNvPr id="12" name="TextBox 11">
            <a:extLst>
              <a:ext uri="{FF2B5EF4-FFF2-40B4-BE49-F238E27FC236}">
                <a16:creationId xmlns:a16="http://schemas.microsoft.com/office/drawing/2014/main" id="{0B28E5DD-3515-4522-8E6C-DEC17AD70CD6}"/>
              </a:ext>
            </a:extLst>
          </p:cNvPr>
          <p:cNvSpPr txBox="1"/>
          <p:nvPr/>
        </p:nvSpPr>
        <p:spPr>
          <a:xfrm>
            <a:off x="2617748" y="208417"/>
            <a:ext cx="8410575" cy="707886"/>
          </a:xfrm>
          <a:prstGeom prst="rect">
            <a:avLst/>
          </a:prstGeom>
          <a:noFill/>
        </p:spPr>
        <p:txBody>
          <a:bodyPr wrap="square" rtlCol="0">
            <a:spAutoFit/>
          </a:bodyPr>
          <a:lstStyle/>
          <a:p>
            <a:pPr algn="ctr"/>
            <a:r>
              <a:rPr lang="en-GB" sz="4000" b="1" dirty="0">
                <a:solidFill>
                  <a:schemeClr val="bg1"/>
                </a:solidFill>
              </a:rPr>
              <a:t>What will we do in Sefton </a:t>
            </a:r>
          </a:p>
        </p:txBody>
      </p:sp>
      <p:sp>
        <p:nvSpPr>
          <p:cNvPr id="2" name="Rectangle 1">
            <a:extLst>
              <a:ext uri="{FF2B5EF4-FFF2-40B4-BE49-F238E27FC236}">
                <a16:creationId xmlns:a16="http://schemas.microsoft.com/office/drawing/2014/main" id="{92D227E7-2F96-49B8-B8E8-49E8D7391906}"/>
              </a:ext>
            </a:extLst>
          </p:cNvPr>
          <p:cNvSpPr/>
          <p:nvPr/>
        </p:nvSpPr>
        <p:spPr>
          <a:xfrm>
            <a:off x="2377440" y="3352800"/>
            <a:ext cx="1554480" cy="107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Place based partnerships </a:t>
            </a:r>
          </a:p>
        </p:txBody>
      </p:sp>
      <p:sp>
        <p:nvSpPr>
          <p:cNvPr id="3" name="Rectangle 2">
            <a:extLst>
              <a:ext uri="{FF2B5EF4-FFF2-40B4-BE49-F238E27FC236}">
                <a16:creationId xmlns:a16="http://schemas.microsoft.com/office/drawing/2014/main" id="{03448384-22B4-408E-B12F-7394D7CB778F}"/>
              </a:ext>
            </a:extLst>
          </p:cNvPr>
          <p:cNvSpPr/>
          <p:nvPr/>
        </p:nvSpPr>
        <p:spPr>
          <a:xfrm>
            <a:off x="8249920" y="3352800"/>
            <a:ext cx="1493520"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Place based partnerships</a:t>
            </a:r>
          </a:p>
        </p:txBody>
      </p:sp>
    </p:spTree>
    <p:extLst>
      <p:ext uri="{BB962C8B-B14F-4D97-AF65-F5344CB8AC3E}">
        <p14:creationId xmlns:p14="http://schemas.microsoft.com/office/powerpoint/2010/main" val="158873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11DA6-E0F9-9B45-8850-6B82DA0CAB34}"/>
              </a:ext>
            </a:extLst>
          </p:cNvPr>
          <p:cNvSpPr>
            <a:spLocks noGrp="1"/>
          </p:cNvSpPr>
          <p:nvPr>
            <p:ph idx="1"/>
          </p:nvPr>
        </p:nvSpPr>
        <p:spPr>
          <a:xfrm>
            <a:off x="1006679" y="1971091"/>
            <a:ext cx="10347121" cy="4667250"/>
          </a:xfrm>
        </p:spPr>
        <p:txBody>
          <a:bodyPr>
            <a:normAutofit/>
          </a:bodyPr>
          <a:lstStyle/>
          <a:p>
            <a:r>
              <a:rPr lang="en-US" sz="2600" dirty="0"/>
              <a:t>‘One team’ approach – free from </a:t>
            </a:r>
            <a:r>
              <a:rPr lang="en-US" sz="2600" dirty="0" err="1"/>
              <a:t>organisational</a:t>
            </a:r>
            <a:r>
              <a:rPr lang="en-US" sz="2600" dirty="0"/>
              <a:t> barriers and using our joint resources</a:t>
            </a:r>
            <a:br>
              <a:rPr lang="en-US" sz="2600" dirty="0"/>
            </a:br>
            <a:endParaRPr lang="en-US" sz="2600" dirty="0"/>
          </a:p>
          <a:p>
            <a:r>
              <a:rPr lang="en-US" sz="2600" dirty="0"/>
              <a:t>Making decisions together and reducing need for separate meetings</a:t>
            </a:r>
            <a:br>
              <a:rPr lang="en-US" sz="2600" dirty="0"/>
            </a:br>
            <a:endParaRPr lang="en-US" sz="2600" dirty="0"/>
          </a:p>
          <a:p>
            <a:r>
              <a:rPr lang="en-US" sz="2600" dirty="0"/>
              <a:t>Pooled budgets to get the best value for money and make the most of the Sefton £</a:t>
            </a:r>
            <a:br>
              <a:rPr lang="en-US" sz="2600" dirty="0"/>
            </a:br>
            <a:endParaRPr lang="en-US" sz="2600" dirty="0"/>
          </a:p>
          <a:p>
            <a:r>
              <a:rPr lang="en-US" sz="2600" dirty="0"/>
              <a:t>What people in Sefton need isn’t changing – the way the health and care system meets those needs is changing</a:t>
            </a:r>
            <a:endParaRPr lang="en-US" dirty="0"/>
          </a:p>
        </p:txBody>
      </p:sp>
      <p:sp>
        <p:nvSpPr>
          <p:cNvPr id="3" name="Title 2">
            <a:extLst>
              <a:ext uri="{FF2B5EF4-FFF2-40B4-BE49-F238E27FC236}">
                <a16:creationId xmlns:a16="http://schemas.microsoft.com/office/drawing/2014/main" id="{CAB01EC1-ED5B-304C-A05D-3A90265F56C7}"/>
              </a:ext>
            </a:extLst>
          </p:cNvPr>
          <p:cNvSpPr>
            <a:spLocks noGrp="1"/>
          </p:cNvSpPr>
          <p:nvPr>
            <p:ph type="title"/>
          </p:nvPr>
        </p:nvSpPr>
        <p:spPr/>
        <p:txBody>
          <a:bodyPr/>
          <a:lstStyle/>
          <a:p>
            <a:pPr algn="ctr"/>
            <a:r>
              <a:rPr lang="en-US" dirty="0"/>
              <a:t>What will be different?</a:t>
            </a:r>
          </a:p>
        </p:txBody>
      </p:sp>
    </p:spTree>
    <p:extLst>
      <p:ext uri="{BB962C8B-B14F-4D97-AF65-F5344CB8AC3E}">
        <p14:creationId xmlns:p14="http://schemas.microsoft.com/office/powerpoint/2010/main" val="30232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7097A5A-1761-4B2C-9715-7A85D8FBE80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0273" r="10311" b="18"/>
          <a:stretch/>
        </p:blipFill>
        <p:spPr>
          <a:xfrm>
            <a:off x="1657350" y="139988"/>
            <a:ext cx="8877300" cy="6286500"/>
          </a:xfrm>
          <a:prstGeom prst="rect">
            <a:avLst/>
          </a:prstGeom>
        </p:spPr>
      </p:pic>
    </p:spTree>
    <p:extLst>
      <p:ext uri="{BB962C8B-B14F-4D97-AF65-F5344CB8AC3E}">
        <p14:creationId xmlns:p14="http://schemas.microsoft.com/office/powerpoint/2010/main" val="376342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C07EF89-A37B-4D46-9B50-409F2B3E9E52}"/>
              </a:ext>
            </a:extLst>
          </p:cNvPr>
          <p:cNvPicPr>
            <a:picLocks noChangeAspect="1"/>
          </p:cNvPicPr>
          <p:nvPr/>
        </p:nvPicPr>
        <p:blipFill>
          <a:blip r:embed="rId4"/>
          <a:stretch>
            <a:fillRect/>
          </a:stretch>
        </p:blipFill>
        <p:spPr>
          <a:xfrm>
            <a:off x="1102058" y="0"/>
            <a:ext cx="9987884" cy="6858000"/>
          </a:xfrm>
          <a:prstGeom prst="rect">
            <a:avLst/>
          </a:prstGeom>
        </p:spPr>
      </p:pic>
    </p:spTree>
    <p:extLst>
      <p:ext uri="{BB962C8B-B14F-4D97-AF65-F5344CB8AC3E}">
        <p14:creationId xmlns:p14="http://schemas.microsoft.com/office/powerpoint/2010/main" val="245950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B3AFFCE-A1D9-40C0-83F1-FAEA69E06AE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8203" t="20" r="8047" b="-1"/>
          <a:stretch/>
        </p:blipFill>
        <p:spPr>
          <a:xfrm>
            <a:off x="1207126" y="-65393"/>
            <a:ext cx="10210800" cy="6856718"/>
          </a:xfrm>
          <a:prstGeom prst="rect">
            <a:avLst/>
          </a:prstGeom>
        </p:spPr>
      </p:pic>
    </p:spTree>
    <p:extLst>
      <p:ext uri="{BB962C8B-B14F-4D97-AF65-F5344CB8AC3E}">
        <p14:creationId xmlns:p14="http://schemas.microsoft.com/office/powerpoint/2010/main" val="1895481846"/>
      </p:ext>
    </p:extLst>
  </p:cSld>
  <p:clrMapOvr>
    <a:masterClrMapping/>
  </p:clrMapOvr>
</p:sld>
</file>

<file path=ppt/theme/theme1.xml><?xml version="1.0" encoding="utf-8"?>
<a:theme xmlns:a="http://schemas.openxmlformats.org/drawingml/2006/main" name="Slide Deck Sefton IC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r">
          <a:defRPr sz="1800" b="1" dirty="0" smtClean="0">
            <a:solidFill>
              <a:schemeClr val="accent5"/>
            </a:solidFill>
          </a:defRPr>
        </a:defPPr>
      </a:lstStyle>
    </a:spDef>
  </a:objectDefaults>
  <a:extraClrSchemeLst/>
  <a:extLst>
    <a:ext uri="{05A4C25C-085E-4340-85A3-A5531E510DB2}">
      <thm15:themeFamily xmlns:thm15="http://schemas.microsoft.com/office/thememl/2012/main" name="Sefton ICP slide deck[38]  -  Read-Only" id="{5B9E23C0-EB00-6846-9C4E-72EF56D85B68}" vid="{687E2F87-00BC-7047-88D6-C642D09A79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Sefton ICP slide deck for use</Template>
  <TotalTime>272</TotalTime>
  <Words>1538</Words>
  <Application>Microsoft Office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Slide Deck Sefton ICP</vt:lpstr>
      <vt:lpstr>Future of health and care in Sefton </vt:lpstr>
      <vt:lpstr>Money available </vt:lpstr>
      <vt:lpstr>Integration </vt:lpstr>
      <vt:lpstr>July 2021 – Health and Care Bill </vt:lpstr>
      <vt:lpstr>PowerPoint Presentation</vt:lpstr>
      <vt:lpstr>What will be different?</vt:lpstr>
      <vt:lpstr>PowerPoint Presentation</vt:lpstr>
      <vt:lpstr>PowerPoint Presentation</vt:lpstr>
      <vt:lpstr>PowerPoint Presentation</vt:lpstr>
      <vt:lpstr>PowerPoint Presentation</vt:lpstr>
      <vt:lpstr>Current priorities</vt:lpstr>
      <vt:lpstr>Example: Care Home Forum</vt:lpstr>
      <vt:lpstr>Your views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 Sefton Integrated Care Partnership</dc:title>
  <dc:creator>Jamie Murphy</dc:creator>
  <cp:lastModifiedBy>Jamie Murphy</cp:lastModifiedBy>
  <cp:revision>15</cp:revision>
  <dcterms:created xsi:type="dcterms:W3CDTF">2021-08-31T10:49:19Z</dcterms:created>
  <dcterms:modified xsi:type="dcterms:W3CDTF">2021-09-14T15:50:56Z</dcterms:modified>
</cp:coreProperties>
</file>